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0A808-FB55-4D8B-9C87-D481D5D4347A}" type="datetimeFigureOut">
              <a:rPr lang="en-US" smtClean="0"/>
              <a:t>10/30/2022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4947B-30AF-4836-84A8-978318457376}" type="slidenum">
              <a:rPr lang="en-US" smtClean="0"/>
              <a:t>‹#›</a:t>
            </a:fld>
            <a:endParaRPr lang="en-US"/>
          </a:p>
        </p:txBody>
      </p:sp>
    </p:spTree>
    <p:extLst>
      <p:ext uri="{BB962C8B-B14F-4D97-AF65-F5344CB8AC3E}">
        <p14:creationId xmlns:p14="http://schemas.microsoft.com/office/powerpoint/2010/main" val="85403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4947B-30AF-4836-84A8-978318457376}" type="slidenum">
              <a:rPr lang="en-US" smtClean="0"/>
              <a:t>9</a:t>
            </a:fld>
            <a:endParaRPr lang="en-US"/>
          </a:p>
        </p:txBody>
      </p:sp>
    </p:spTree>
    <p:extLst>
      <p:ext uri="{BB962C8B-B14F-4D97-AF65-F5344CB8AC3E}">
        <p14:creationId xmlns:p14="http://schemas.microsoft.com/office/powerpoint/2010/main" val="190836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555FC-0F8D-4D01-9546-2CFA39AF665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205136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555FC-0F8D-4D01-9546-2CFA39AF665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395833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555FC-0F8D-4D01-9546-2CFA39AF665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33758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555FC-0F8D-4D01-9546-2CFA39AF665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215797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555FC-0F8D-4D01-9546-2CFA39AF665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104966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555FC-0F8D-4D01-9546-2CFA39AF6655}"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22160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555FC-0F8D-4D01-9546-2CFA39AF6655}"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22822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555FC-0F8D-4D01-9546-2CFA39AF6655}"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75546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555FC-0F8D-4D01-9546-2CFA39AF6655}"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3720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555FC-0F8D-4D01-9546-2CFA39AF6655}"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376836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555FC-0F8D-4D01-9546-2CFA39AF6655}"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C67-05FE-4ECE-8954-2415B9881883}" type="slidenum">
              <a:rPr lang="en-US" smtClean="0"/>
              <a:t>‹#›</a:t>
            </a:fld>
            <a:endParaRPr lang="en-US"/>
          </a:p>
        </p:txBody>
      </p:sp>
    </p:spTree>
    <p:extLst>
      <p:ext uri="{BB962C8B-B14F-4D97-AF65-F5344CB8AC3E}">
        <p14:creationId xmlns:p14="http://schemas.microsoft.com/office/powerpoint/2010/main" val="397858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555FC-0F8D-4D01-9546-2CFA39AF6655}" type="datetimeFigureOut">
              <a:rPr lang="en-US" smtClean="0"/>
              <a:t>10/29/2022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BC67-05FE-4ECE-8954-2415B9881883}" type="slidenum">
              <a:rPr lang="en-US" smtClean="0"/>
              <a:t>‹#›</a:t>
            </a:fld>
            <a:endParaRPr lang="en-US"/>
          </a:p>
        </p:txBody>
      </p:sp>
    </p:spTree>
    <p:extLst>
      <p:ext uri="{BB962C8B-B14F-4D97-AF65-F5344CB8AC3E}">
        <p14:creationId xmlns:p14="http://schemas.microsoft.com/office/powerpoint/2010/main" val="204747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1"/>
            <a:ext cx="7696200" cy="1981199"/>
          </a:xfrm>
        </p:spPr>
        <p:txBody>
          <a:bodyPr>
            <a:normAutofit/>
          </a:bodyPr>
          <a:lstStyle/>
          <a:p>
            <a:r>
              <a:rPr lang="en-US" sz="5400" b="1" dirty="0" smtClean="0">
                <a:solidFill>
                  <a:srgbClr val="FF0000"/>
                </a:solidFill>
              </a:rPr>
              <a:t>The orbital region </a:t>
            </a:r>
            <a:endParaRPr lang="en-US" sz="5400" b="1" dirty="0">
              <a:solidFill>
                <a:srgbClr val="FF0000"/>
              </a:solidFill>
            </a:endParaRPr>
          </a:p>
        </p:txBody>
      </p:sp>
      <p:sp>
        <p:nvSpPr>
          <p:cNvPr id="3" name="Subtitle 2"/>
          <p:cNvSpPr>
            <a:spLocks noGrp="1"/>
          </p:cNvSpPr>
          <p:nvPr>
            <p:ph type="subTitle" idx="1"/>
          </p:nvPr>
        </p:nvSpPr>
        <p:spPr>
          <a:xfrm>
            <a:off x="1371600" y="2590800"/>
            <a:ext cx="6553200" cy="3048000"/>
          </a:xfrm>
        </p:spPr>
        <p:txBody>
          <a:bodyPr>
            <a:normAutofit/>
          </a:bodyPr>
          <a:lstStyle/>
          <a:p>
            <a:r>
              <a:rPr lang="en-US" sz="4000" b="1" dirty="0" smtClean="0">
                <a:solidFill>
                  <a:schemeClr val="tx1"/>
                </a:solidFill>
              </a:rPr>
              <a:t>DR. HALAH ABBASS</a:t>
            </a:r>
          </a:p>
          <a:p>
            <a:r>
              <a:rPr lang="en-US" sz="4000" b="1" dirty="0" smtClean="0">
                <a:solidFill>
                  <a:schemeClr val="tx1"/>
                </a:solidFill>
              </a:rPr>
              <a:t>L3</a:t>
            </a:r>
            <a:endParaRPr lang="en-US" sz="4000" b="1" dirty="0">
              <a:solidFill>
                <a:schemeClr val="tx1"/>
              </a:solidFill>
            </a:endParaRPr>
          </a:p>
        </p:txBody>
      </p:sp>
    </p:spTree>
    <p:extLst>
      <p:ext uri="{BB962C8B-B14F-4D97-AF65-F5344CB8AC3E}">
        <p14:creationId xmlns:p14="http://schemas.microsoft.com/office/powerpoint/2010/main" val="182987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u="sng" dirty="0">
                <a:solidFill>
                  <a:srgbClr val="FF0000"/>
                </a:solidFill>
              </a:rPr>
              <a:t>Blood and Lymph Vessels of the Orbit</a:t>
            </a:r>
          </a:p>
        </p:txBody>
      </p:sp>
      <p:sp>
        <p:nvSpPr>
          <p:cNvPr id="3" name="Content Placeholder 2"/>
          <p:cNvSpPr>
            <a:spLocks noGrp="1"/>
          </p:cNvSpPr>
          <p:nvPr>
            <p:ph idx="1"/>
          </p:nvPr>
        </p:nvSpPr>
        <p:spPr>
          <a:xfrm>
            <a:off x="457200" y="1143000"/>
            <a:ext cx="8458200" cy="5410200"/>
          </a:xfrm>
        </p:spPr>
        <p:txBody>
          <a:bodyPr>
            <a:normAutofit fontScale="92500" lnSpcReduction="20000"/>
          </a:bodyPr>
          <a:lstStyle/>
          <a:p>
            <a:r>
              <a:rPr lang="en-US" sz="4500" b="1" u="sng" dirty="0" smtClean="0">
                <a:solidFill>
                  <a:srgbClr val="00B0F0"/>
                </a:solidFill>
              </a:rPr>
              <a:t>Ophthalmic Artery</a:t>
            </a:r>
          </a:p>
          <a:p>
            <a:r>
              <a:rPr lang="en-US" sz="2800" dirty="0" smtClean="0"/>
              <a:t>The ophthalmic artery is a branch of the internal carotid artery. It enters the orbit through the optic canal with the optic nerve It has the following branches:</a:t>
            </a:r>
          </a:p>
          <a:p>
            <a:r>
              <a:rPr lang="en-US" sz="2800" dirty="0" smtClean="0">
                <a:solidFill>
                  <a:srgbClr val="FF0000"/>
                </a:solidFill>
              </a:rPr>
              <a:t>The central artery of the retina </a:t>
            </a:r>
            <a:r>
              <a:rPr lang="en-US" sz="2800" dirty="0" smtClean="0"/>
              <a:t>enters the eyeball at the center of the optic disc. Here, it divides into branches, which may be studied in a patient through </a:t>
            </a:r>
            <a:r>
              <a:rPr lang="en-US" sz="2800" dirty="0" err="1" smtClean="0"/>
              <a:t>anophthalmoscope</a:t>
            </a:r>
            <a:r>
              <a:rPr lang="en-US" sz="2800" dirty="0" smtClean="0"/>
              <a:t>. The branches are end arteries.</a:t>
            </a:r>
          </a:p>
          <a:p>
            <a:pPr marL="514350" indent="-514350">
              <a:buFont typeface="+mj-lt"/>
              <a:buAutoNum type="arabicPeriod"/>
            </a:pPr>
            <a:r>
              <a:rPr lang="en-US" sz="2800" dirty="0" smtClean="0"/>
              <a:t> The muscular branches.</a:t>
            </a:r>
          </a:p>
          <a:p>
            <a:pPr marL="514350" indent="-514350">
              <a:buFont typeface="+mj-lt"/>
              <a:buAutoNum type="arabicPeriod"/>
            </a:pPr>
            <a:r>
              <a:rPr lang="en-US" sz="2800" dirty="0" smtClean="0"/>
              <a:t> The </a:t>
            </a:r>
            <a:r>
              <a:rPr lang="en-US" sz="2800" dirty="0" err="1" smtClean="0"/>
              <a:t>ciliary</a:t>
            </a:r>
            <a:r>
              <a:rPr lang="en-US" sz="2800" dirty="0" smtClean="0"/>
              <a:t> arteries can be divided into anterior and posterior groups.</a:t>
            </a:r>
          </a:p>
          <a:p>
            <a:pPr marL="514350" indent="-514350">
              <a:buFont typeface="+mj-lt"/>
              <a:buAutoNum type="arabicPeriod"/>
            </a:pPr>
            <a:r>
              <a:rPr lang="en-US" sz="2800" dirty="0" smtClean="0"/>
              <a:t> The lacrimal artery to the lacrimal gland.</a:t>
            </a:r>
          </a:p>
          <a:p>
            <a:pPr marL="514350" indent="-514350">
              <a:buFont typeface="+mj-lt"/>
              <a:buAutoNum type="arabicPeriod"/>
            </a:pPr>
            <a:r>
              <a:rPr lang="en-US" sz="2800" dirty="0" smtClean="0"/>
              <a:t> The </a:t>
            </a:r>
            <a:r>
              <a:rPr lang="en-US" sz="2800" dirty="0" err="1" smtClean="0"/>
              <a:t>supratrochlear</a:t>
            </a:r>
            <a:r>
              <a:rPr lang="en-US" sz="2800" dirty="0" smtClean="0"/>
              <a:t> and supraorbital arteries are distributed to the skin of the forehead</a:t>
            </a:r>
            <a:endParaRPr lang="en-US" sz="2800" dirty="0"/>
          </a:p>
        </p:txBody>
      </p:sp>
    </p:spTree>
    <p:extLst>
      <p:ext uri="{BB962C8B-B14F-4D97-AF65-F5344CB8AC3E}">
        <p14:creationId xmlns:p14="http://schemas.microsoft.com/office/powerpoint/2010/main" val="137141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4356"/>
            <a:ext cx="8382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858000" y="2895600"/>
            <a:ext cx="381000" cy="4338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848600" y="2362200"/>
            <a:ext cx="4572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72200" y="2362200"/>
            <a:ext cx="3048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 y="1143000"/>
            <a:ext cx="2286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2362200"/>
            <a:ext cx="1752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228600"/>
            <a:ext cx="2438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2628900"/>
            <a:ext cx="381000"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6764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5800" y="1676400"/>
            <a:ext cx="228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7200" y="762000"/>
            <a:ext cx="21336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 y="2762250"/>
            <a:ext cx="2057400" cy="626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6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467600" cy="3046988"/>
          </a:xfrm>
          <a:prstGeom prst="rect">
            <a:avLst/>
          </a:prstGeom>
        </p:spPr>
        <p:txBody>
          <a:bodyPr wrap="square">
            <a:spAutoFit/>
          </a:bodyPr>
          <a:lstStyle/>
          <a:p>
            <a:r>
              <a:rPr lang="en-US" sz="3600" b="1" u="sng" dirty="0">
                <a:solidFill>
                  <a:srgbClr val="FF0000"/>
                </a:solidFill>
                <a:latin typeface="+mj-lt"/>
                <a:ea typeface="+mj-ea"/>
                <a:cs typeface="+mj-cs"/>
              </a:rPr>
              <a:t>Ophthalmic Veins</a:t>
            </a:r>
          </a:p>
          <a:p>
            <a:r>
              <a:rPr lang="en-US" sz="2600" dirty="0"/>
              <a:t>The superior ophthalmic vein communicates in front with the facial vein. </a:t>
            </a:r>
            <a:r>
              <a:rPr lang="en-US" sz="2600" dirty="0" smtClean="0"/>
              <a:t>The inferior </a:t>
            </a:r>
            <a:r>
              <a:rPr lang="en-US" sz="2600" dirty="0"/>
              <a:t>ophthalmic vein communicates through the inferior orbital fissure with </a:t>
            </a:r>
            <a:r>
              <a:rPr lang="en-US" sz="2600" dirty="0" smtClean="0"/>
              <a:t>the </a:t>
            </a:r>
            <a:r>
              <a:rPr lang="en-US" sz="2600" dirty="0" err="1" smtClean="0"/>
              <a:t>pterygoid</a:t>
            </a:r>
            <a:r>
              <a:rPr lang="en-US" sz="2600" dirty="0" smtClean="0"/>
              <a:t> </a:t>
            </a:r>
            <a:r>
              <a:rPr lang="en-US" sz="2600" dirty="0"/>
              <a:t>venous plexus. Both veins pass </a:t>
            </a:r>
            <a:r>
              <a:rPr lang="en-US" sz="2600" dirty="0" smtClean="0"/>
              <a:t>backward </a:t>
            </a:r>
            <a:r>
              <a:rPr lang="en-US" sz="2600" dirty="0"/>
              <a:t>through the superior orbital </a:t>
            </a:r>
            <a:r>
              <a:rPr lang="en-US" sz="2600" dirty="0" smtClean="0"/>
              <a:t>fissure and </a:t>
            </a:r>
            <a:r>
              <a:rPr lang="en-US" sz="2600" dirty="0"/>
              <a:t>drain into the cavernous sinus.</a:t>
            </a:r>
          </a:p>
        </p:txBody>
      </p:sp>
    </p:spTree>
    <p:extLst>
      <p:ext uri="{BB962C8B-B14F-4D97-AF65-F5344CB8AC3E}">
        <p14:creationId xmlns:p14="http://schemas.microsoft.com/office/powerpoint/2010/main" val="66637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a:solidFill>
                  <a:srgbClr val="FF0000"/>
                </a:solidFill>
              </a:rPr>
              <a:t>Structure of the Eye</a:t>
            </a:r>
          </a:p>
        </p:txBody>
      </p:sp>
      <p:sp>
        <p:nvSpPr>
          <p:cNvPr id="3" name="Content Placeholder 2"/>
          <p:cNvSpPr>
            <a:spLocks noGrp="1"/>
          </p:cNvSpPr>
          <p:nvPr>
            <p:ph idx="1"/>
          </p:nvPr>
        </p:nvSpPr>
        <p:spPr/>
        <p:txBody>
          <a:bodyPr/>
          <a:lstStyle/>
          <a:p>
            <a:r>
              <a:rPr lang="en-US" dirty="0" smtClean="0"/>
              <a:t>The eyeball is embedded in orbital fat but is separated from it by the </a:t>
            </a:r>
            <a:r>
              <a:rPr lang="en-US" dirty="0" err="1" smtClean="0"/>
              <a:t>fascial</a:t>
            </a:r>
            <a:r>
              <a:rPr lang="en-US" dirty="0" smtClean="0"/>
              <a:t> sheath of the eyeball. The eyeball consists of three coats, which are the fibrous </a:t>
            </a:r>
            <a:r>
              <a:rPr lang="en-US" dirty="0" err="1" smtClean="0"/>
              <a:t>coat,the</a:t>
            </a:r>
            <a:r>
              <a:rPr lang="en-US" dirty="0" smtClean="0"/>
              <a:t> vascular pigmented coat, and the nervous coat.</a:t>
            </a:r>
            <a:endParaRPr lang="en-US" dirty="0"/>
          </a:p>
        </p:txBody>
      </p:sp>
    </p:spTree>
    <p:extLst>
      <p:ext uri="{BB962C8B-B14F-4D97-AF65-F5344CB8AC3E}">
        <p14:creationId xmlns:p14="http://schemas.microsoft.com/office/powerpoint/2010/main" val="2727539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153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74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1"/>
            <a:ext cx="8001000" cy="3600986"/>
          </a:xfrm>
          <a:prstGeom prst="rect">
            <a:avLst/>
          </a:prstGeom>
        </p:spPr>
        <p:txBody>
          <a:bodyPr wrap="square">
            <a:spAutoFit/>
          </a:bodyPr>
          <a:lstStyle/>
          <a:p>
            <a:r>
              <a:rPr lang="en-US" sz="3600" b="1" u="sng" dirty="0" smtClean="0">
                <a:solidFill>
                  <a:srgbClr val="FF0000"/>
                </a:solidFill>
              </a:rPr>
              <a:t>Fibrous Coat</a:t>
            </a:r>
          </a:p>
          <a:p>
            <a:r>
              <a:rPr lang="en-US" sz="2400" dirty="0" smtClean="0"/>
              <a:t>The fibrous coat is made up of a posterior opaque part,</a:t>
            </a:r>
            <a:endParaRPr lang="en-US" sz="2400" dirty="0"/>
          </a:p>
          <a:p>
            <a:r>
              <a:rPr lang="en-US" sz="2400" dirty="0" smtClean="0"/>
              <a:t> the </a:t>
            </a:r>
            <a:r>
              <a:rPr lang="en-US" sz="2400" dirty="0" smtClean="0">
                <a:solidFill>
                  <a:srgbClr val="FF0000"/>
                </a:solidFill>
              </a:rPr>
              <a:t>sclera</a:t>
            </a:r>
            <a:r>
              <a:rPr lang="en-US" sz="2400" dirty="0" smtClean="0"/>
              <a:t>, and an anterior transparent part, the </a:t>
            </a:r>
            <a:r>
              <a:rPr lang="en-US" sz="2400" dirty="0" smtClean="0">
                <a:solidFill>
                  <a:srgbClr val="FF0000"/>
                </a:solidFill>
              </a:rPr>
              <a:t>cornea</a:t>
            </a:r>
            <a:r>
              <a:rPr lang="en-US" sz="2400" dirty="0" smtClean="0"/>
              <a:t> The sclera is directly continuous in front with the cornea at the </a:t>
            </a:r>
            <a:r>
              <a:rPr lang="en-US" sz="2400" dirty="0" err="1" smtClean="0"/>
              <a:t>corneoscleral</a:t>
            </a:r>
            <a:r>
              <a:rPr lang="en-US" sz="2400" dirty="0" smtClean="0"/>
              <a:t> junction, or </a:t>
            </a:r>
            <a:r>
              <a:rPr lang="en-US" sz="2400" dirty="0" err="1" smtClean="0"/>
              <a:t>limbus</a:t>
            </a:r>
            <a:r>
              <a:rPr lang="en-US" sz="2400" dirty="0" smtClean="0"/>
              <a:t>. The transparent cornea is largely responsible for the refraction of the light entering the eye The cornea is avascular and devoid of lymphatic drainage. It is nourished by diffusion from the aqueous humor and from the capillaries at its edge.</a:t>
            </a:r>
            <a:endParaRPr lang="en-US" sz="2400" dirty="0"/>
          </a:p>
        </p:txBody>
      </p:sp>
    </p:spTree>
    <p:extLst>
      <p:ext uri="{BB962C8B-B14F-4D97-AF65-F5344CB8AC3E}">
        <p14:creationId xmlns:p14="http://schemas.microsoft.com/office/powerpoint/2010/main" val="2884586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382000" cy="5755422"/>
          </a:xfrm>
          <a:prstGeom prst="rect">
            <a:avLst/>
          </a:prstGeom>
        </p:spPr>
        <p:txBody>
          <a:bodyPr wrap="square">
            <a:spAutoFit/>
          </a:bodyPr>
          <a:lstStyle/>
          <a:p>
            <a:r>
              <a:rPr lang="en-US" sz="3200" b="1" u="sng" dirty="0" smtClean="0">
                <a:solidFill>
                  <a:srgbClr val="FF0000"/>
                </a:solidFill>
              </a:rPr>
              <a:t>Vascular Pigmented Coat</a:t>
            </a:r>
          </a:p>
          <a:p>
            <a:r>
              <a:rPr lang="en-US" sz="2400" dirty="0" smtClean="0"/>
              <a:t>The vascular pigmented coat consists, from behind forward, of the choroid, the </a:t>
            </a:r>
            <a:r>
              <a:rPr lang="en-US" sz="2400" dirty="0" err="1" smtClean="0"/>
              <a:t>ciliary</a:t>
            </a:r>
            <a:endParaRPr lang="en-US" sz="2400" dirty="0" smtClean="0"/>
          </a:p>
          <a:p>
            <a:r>
              <a:rPr lang="en-US" sz="2400" dirty="0" smtClean="0"/>
              <a:t>body, and the iris. </a:t>
            </a:r>
          </a:p>
          <a:p>
            <a:r>
              <a:rPr lang="en-US" sz="2400" dirty="0" smtClean="0"/>
              <a:t>The </a:t>
            </a:r>
            <a:r>
              <a:rPr lang="en-US" sz="2400" dirty="0" smtClean="0">
                <a:solidFill>
                  <a:srgbClr val="FF0000"/>
                </a:solidFill>
              </a:rPr>
              <a:t>choroid</a:t>
            </a:r>
            <a:r>
              <a:rPr lang="en-US" sz="2400" dirty="0" smtClean="0"/>
              <a:t> is composed of an outer pigmented layer and an inner,</a:t>
            </a:r>
          </a:p>
          <a:p>
            <a:r>
              <a:rPr lang="en-US" sz="2400" dirty="0" smtClean="0"/>
              <a:t>highly vascular layer. </a:t>
            </a:r>
          </a:p>
          <a:p>
            <a:r>
              <a:rPr lang="en-US" sz="2400" dirty="0" smtClean="0"/>
              <a:t>The </a:t>
            </a:r>
            <a:r>
              <a:rPr lang="en-US" sz="2400" dirty="0" err="1" smtClean="0">
                <a:solidFill>
                  <a:srgbClr val="FF0000"/>
                </a:solidFill>
              </a:rPr>
              <a:t>ciliary</a:t>
            </a:r>
            <a:r>
              <a:rPr lang="en-US" sz="2400" dirty="0" smtClean="0">
                <a:solidFill>
                  <a:srgbClr val="FF0000"/>
                </a:solidFill>
              </a:rPr>
              <a:t> body </a:t>
            </a:r>
            <a:r>
              <a:rPr lang="en-US" sz="2400" dirty="0" smtClean="0"/>
              <a:t>is composed of the </a:t>
            </a:r>
            <a:r>
              <a:rPr lang="en-US" sz="2400" dirty="0" err="1" smtClean="0"/>
              <a:t>ciliary</a:t>
            </a:r>
            <a:r>
              <a:rPr lang="en-US" sz="2400" dirty="0" smtClean="0"/>
              <a:t> ring, the </a:t>
            </a:r>
            <a:r>
              <a:rPr lang="en-US" sz="2400" dirty="0" err="1" smtClean="0"/>
              <a:t>ciliary</a:t>
            </a:r>
            <a:endParaRPr lang="en-US" sz="2400" dirty="0" smtClean="0"/>
          </a:p>
          <a:p>
            <a:r>
              <a:rPr lang="en-US" sz="2400" dirty="0" smtClean="0"/>
              <a:t>processes, and the </a:t>
            </a:r>
            <a:r>
              <a:rPr lang="en-US" sz="2400" dirty="0" err="1" smtClean="0"/>
              <a:t>ciliary</a:t>
            </a:r>
            <a:r>
              <a:rPr lang="en-US" sz="2400" dirty="0" smtClean="0"/>
              <a:t> muscle. </a:t>
            </a:r>
          </a:p>
          <a:p>
            <a:r>
              <a:rPr lang="en-US" sz="2400" dirty="0" smtClean="0">
                <a:solidFill>
                  <a:srgbClr val="FF0000"/>
                </a:solidFill>
              </a:rPr>
              <a:t>The iris </a:t>
            </a:r>
            <a:r>
              <a:rPr lang="en-US" sz="2400" dirty="0" smtClean="0"/>
              <a:t>is a thin, contractile, pigmented diaphragm with a central aperture, the pupil</a:t>
            </a:r>
          </a:p>
          <a:p>
            <a:r>
              <a:rPr lang="en-US" sz="2400" dirty="0" smtClean="0"/>
              <a:t>It is suspended in the aqueous humor between the cornea and the lens. The</a:t>
            </a:r>
          </a:p>
          <a:p>
            <a:r>
              <a:rPr lang="en-US" sz="2400" dirty="0" smtClean="0"/>
              <a:t>muscle fibers of the iris are involuntary and consist of circular and radiating fibers. </a:t>
            </a:r>
            <a:endParaRPr lang="en-US" sz="2400" dirty="0"/>
          </a:p>
        </p:txBody>
      </p:sp>
    </p:spTree>
    <p:extLst>
      <p:ext uri="{BB962C8B-B14F-4D97-AF65-F5344CB8AC3E}">
        <p14:creationId xmlns:p14="http://schemas.microsoft.com/office/powerpoint/2010/main" val="341791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229600" cy="3539430"/>
          </a:xfrm>
          <a:prstGeom prst="rect">
            <a:avLst/>
          </a:prstGeom>
        </p:spPr>
        <p:txBody>
          <a:bodyPr wrap="square">
            <a:spAutoFit/>
          </a:bodyPr>
          <a:lstStyle/>
          <a:p>
            <a:r>
              <a:rPr lang="en-US" dirty="0" smtClean="0"/>
              <a:t> </a:t>
            </a:r>
            <a:r>
              <a:rPr lang="en-US" sz="3200" b="1" dirty="0" smtClean="0">
                <a:solidFill>
                  <a:srgbClr val="FF0000"/>
                </a:solidFill>
              </a:rPr>
              <a:t>Nervous Coat: The Retina</a:t>
            </a:r>
          </a:p>
          <a:p>
            <a:r>
              <a:rPr lang="en-US" sz="3200" dirty="0" smtClean="0"/>
              <a:t>The retina consists of an outer pigmented layer and an inner nervous layer. Its outer</a:t>
            </a:r>
          </a:p>
          <a:p>
            <a:r>
              <a:rPr lang="en-US" sz="3200" dirty="0" smtClean="0"/>
              <a:t>surface is in contact with the choroid, and its inner surface is in contact with the vitreous</a:t>
            </a:r>
          </a:p>
          <a:p>
            <a:r>
              <a:rPr lang="en-US" sz="3200" smtClean="0"/>
              <a:t>body .The </a:t>
            </a:r>
            <a:r>
              <a:rPr lang="en-US" sz="3200" dirty="0" smtClean="0"/>
              <a:t>posterior three quarters of the retina is the receptor organ. </a:t>
            </a:r>
            <a:endParaRPr lang="en-US" sz="3200" dirty="0"/>
          </a:p>
        </p:txBody>
      </p:sp>
    </p:spTree>
    <p:extLst>
      <p:ext uri="{BB962C8B-B14F-4D97-AF65-F5344CB8AC3E}">
        <p14:creationId xmlns:p14="http://schemas.microsoft.com/office/powerpoint/2010/main" val="267578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3243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60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10400" cy="808038"/>
          </a:xfrm>
        </p:spPr>
        <p:txBody>
          <a:bodyPr>
            <a:normAutofit fontScale="90000"/>
          </a:bodyPr>
          <a:lstStyle/>
          <a:p>
            <a:pPr algn="l"/>
            <a:r>
              <a:rPr lang="en-US" b="1" u="sng" dirty="0" smtClean="0">
                <a:solidFill>
                  <a:srgbClr val="FF0000"/>
                </a:solidFill>
              </a:rPr>
              <a:t>Nerves of the Orbit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4000" b="1" dirty="0" smtClean="0">
                <a:solidFill>
                  <a:schemeClr val="accent6">
                    <a:lumMod val="75000"/>
                  </a:schemeClr>
                </a:solidFill>
              </a:rPr>
              <a:t>Optic Nerve</a:t>
            </a:r>
          </a:p>
          <a:p>
            <a:r>
              <a:rPr lang="en-US" dirty="0" smtClean="0"/>
              <a:t>The nerve is surrounded by sheaths of </a:t>
            </a:r>
            <a:r>
              <a:rPr lang="en-US" dirty="0" err="1" smtClean="0"/>
              <a:t>pia</a:t>
            </a:r>
            <a:r>
              <a:rPr lang="en-US" dirty="0" smtClean="0"/>
              <a:t> mater, arachnoid mater, and </a:t>
            </a:r>
            <a:r>
              <a:rPr lang="en-US" dirty="0" err="1" smtClean="0"/>
              <a:t>dura</a:t>
            </a:r>
            <a:r>
              <a:rPr lang="en-US" dirty="0" smtClean="0"/>
              <a:t> mater.</a:t>
            </a:r>
          </a:p>
          <a:p>
            <a:r>
              <a:rPr lang="en-US" dirty="0" smtClean="0"/>
              <a:t>It pierces the sclera at a point medial to the posterior pole of the eyeball. </a:t>
            </a:r>
          </a:p>
          <a:p>
            <a:r>
              <a:rPr lang="en-US" dirty="0" smtClean="0"/>
              <a:t>Here, the meninges fuse with the sclera; a rise in pressure of the cerebrospinal fluid (CSF) within the cranial cavity therefore is transmitted to the back of the eyeball.</a:t>
            </a:r>
            <a:endParaRPr lang="en-US" dirty="0"/>
          </a:p>
        </p:txBody>
      </p:sp>
    </p:spTree>
    <p:extLst>
      <p:ext uri="{BB962C8B-B14F-4D97-AF65-F5344CB8AC3E}">
        <p14:creationId xmlns:p14="http://schemas.microsoft.com/office/powerpoint/2010/main" val="333694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10400" cy="960438"/>
          </a:xfrm>
        </p:spPr>
        <p:txBody>
          <a:bodyPr>
            <a:normAutofit fontScale="90000"/>
          </a:bodyPr>
          <a:lstStyle/>
          <a:p>
            <a:pPr algn="l"/>
            <a:r>
              <a:rPr lang="en-US" b="1" u="sng" dirty="0" smtClean="0">
                <a:solidFill>
                  <a:srgbClr val="FF0000"/>
                </a:solidFill>
              </a:rPr>
              <a:t>Nerves of the Orbi</a:t>
            </a:r>
            <a:r>
              <a:rPr lang="en-US" b="1" dirty="0" smtClean="0">
                <a:solidFill>
                  <a:srgbClr val="FF0000"/>
                </a:solidFill>
              </a:rPr>
              <a:t>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4000" b="1" dirty="0">
                <a:solidFill>
                  <a:schemeClr val="accent6">
                    <a:lumMod val="75000"/>
                  </a:schemeClr>
                </a:solidFill>
              </a:rPr>
              <a:t>Lacrimal Nerve</a:t>
            </a:r>
          </a:p>
          <a:p>
            <a:r>
              <a:rPr lang="en-US" dirty="0" smtClean="0"/>
              <a:t>The lacrimal nerve arises from the ophthalmic division of the trigeminal nerve.</a:t>
            </a:r>
          </a:p>
          <a:p>
            <a:r>
              <a:rPr lang="en-US" dirty="0" smtClean="0"/>
              <a:t> </a:t>
            </a:r>
            <a:r>
              <a:rPr lang="en-US" dirty="0" err="1" smtClean="0"/>
              <a:t>Itis</a:t>
            </a:r>
            <a:r>
              <a:rPr lang="en-US" dirty="0" smtClean="0"/>
              <a:t> joined by a branch of the </a:t>
            </a:r>
            <a:r>
              <a:rPr lang="en-US" dirty="0" err="1" smtClean="0"/>
              <a:t>zygomaticotemporal</a:t>
            </a:r>
            <a:r>
              <a:rPr lang="en-US" dirty="0" smtClean="0"/>
              <a:t> nerve, which later leaves it to enter the lacrimal gland (parasympathetic </a:t>
            </a:r>
            <a:r>
              <a:rPr lang="en-US" dirty="0" err="1" smtClean="0"/>
              <a:t>secretomotor</a:t>
            </a:r>
            <a:r>
              <a:rPr lang="en-US" dirty="0" smtClean="0"/>
              <a:t> fibers). </a:t>
            </a:r>
          </a:p>
          <a:p>
            <a:r>
              <a:rPr lang="en-US" dirty="0" smtClean="0"/>
              <a:t>The lacrimal nerve ends by supplying the skin of the lateral part of the upper lid.</a:t>
            </a:r>
            <a:endParaRPr lang="en-US" dirty="0"/>
          </a:p>
        </p:txBody>
      </p:sp>
    </p:spTree>
    <p:extLst>
      <p:ext uri="{BB962C8B-B14F-4D97-AF65-F5344CB8AC3E}">
        <p14:creationId xmlns:p14="http://schemas.microsoft.com/office/powerpoint/2010/main" val="4870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096000" cy="884238"/>
          </a:xfrm>
        </p:spPr>
        <p:txBody>
          <a:bodyPr>
            <a:normAutofit fontScale="90000"/>
          </a:bodyPr>
          <a:lstStyle/>
          <a:p>
            <a:pPr algn="l"/>
            <a:r>
              <a:rPr lang="en-US" sz="4000" b="1" u="sng" dirty="0" smtClean="0">
                <a:solidFill>
                  <a:srgbClr val="FF0000"/>
                </a:solidFill>
              </a:rPr>
              <a:t>Nerves of the Orbit</a:t>
            </a:r>
            <a:br>
              <a:rPr lang="en-US" sz="4000" b="1" u="sng" dirty="0" smtClean="0">
                <a:solidFill>
                  <a:srgbClr val="FF0000"/>
                </a:solidFill>
              </a:rPr>
            </a:br>
            <a:endParaRPr lang="en-US" sz="4000" b="1" u="sng" dirty="0">
              <a:solidFill>
                <a:srgbClr val="FF0000"/>
              </a:solidFill>
            </a:endParaRPr>
          </a:p>
        </p:txBody>
      </p:sp>
      <p:sp>
        <p:nvSpPr>
          <p:cNvPr id="3" name="Content Placeholder 2"/>
          <p:cNvSpPr>
            <a:spLocks noGrp="1"/>
          </p:cNvSpPr>
          <p:nvPr>
            <p:ph idx="1"/>
          </p:nvPr>
        </p:nvSpPr>
        <p:spPr/>
        <p:txBody>
          <a:bodyPr>
            <a:normAutofit/>
          </a:bodyPr>
          <a:lstStyle/>
          <a:p>
            <a:pPr>
              <a:lnSpc>
                <a:spcPct val="90000"/>
              </a:lnSpc>
            </a:pPr>
            <a:r>
              <a:rPr lang="en-US" sz="3700" b="1" dirty="0">
                <a:solidFill>
                  <a:schemeClr val="accent6">
                    <a:lumMod val="75000"/>
                  </a:schemeClr>
                </a:solidFill>
              </a:rPr>
              <a:t>Frontal Nerve</a:t>
            </a:r>
          </a:p>
          <a:p>
            <a:r>
              <a:rPr lang="en-US" dirty="0" smtClean="0"/>
              <a:t>The frontal nerve arises from the ophthalmic division of the trigeminal nerve.</a:t>
            </a:r>
          </a:p>
          <a:p>
            <a:r>
              <a:rPr lang="en-US" dirty="0" smtClean="0"/>
              <a:t> It divides into the </a:t>
            </a:r>
            <a:r>
              <a:rPr lang="en-US" dirty="0" err="1" smtClean="0"/>
              <a:t>supratrochlear</a:t>
            </a:r>
            <a:r>
              <a:rPr lang="en-US" dirty="0" smtClean="0"/>
              <a:t> and supraorbital nerves that supply the skin of</a:t>
            </a:r>
          </a:p>
          <a:p>
            <a:r>
              <a:rPr lang="en-US" dirty="0" smtClean="0"/>
              <a:t>the forehead; the supraorbital nerve also supplies the mucous membrane of the frontal air sinus</a:t>
            </a:r>
            <a:endParaRPr lang="en-US" dirty="0"/>
          </a:p>
        </p:txBody>
      </p:sp>
    </p:spTree>
    <p:extLst>
      <p:ext uri="{BB962C8B-B14F-4D97-AF65-F5344CB8AC3E}">
        <p14:creationId xmlns:p14="http://schemas.microsoft.com/office/powerpoint/2010/main" val="249141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u="sng" dirty="0">
                <a:solidFill>
                  <a:srgbClr val="FF0000"/>
                </a:solidFill>
              </a:rPr>
              <a:t>Nerves of the Orbit</a:t>
            </a:r>
          </a:p>
        </p:txBody>
      </p:sp>
      <p:sp>
        <p:nvSpPr>
          <p:cNvPr id="3" name="Content Placeholder 2"/>
          <p:cNvSpPr>
            <a:spLocks noGrp="1"/>
          </p:cNvSpPr>
          <p:nvPr>
            <p:ph idx="1"/>
          </p:nvPr>
        </p:nvSpPr>
        <p:spPr/>
        <p:txBody>
          <a:bodyPr>
            <a:normAutofit fontScale="92500" lnSpcReduction="10000"/>
          </a:bodyPr>
          <a:lstStyle/>
          <a:p>
            <a:r>
              <a:rPr lang="en-US" sz="3700" b="1" u="sng" dirty="0">
                <a:solidFill>
                  <a:schemeClr val="accent6">
                    <a:lumMod val="75000"/>
                  </a:schemeClr>
                </a:solidFill>
              </a:rPr>
              <a:t>Trochlear Nerve</a:t>
            </a:r>
          </a:p>
          <a:p>
            <a:r>
              <a:rPr lang="en-US" dirty="0" smtClean="0"/>
              <a:t>It supplies the superior oblique muscle </a:t>
            </a:r>
          </a:p>
          <a:p>
            <a:r>
              <a:rPr lang="en-US" sz="3700" b="1" u="sng" dirty="0" err="1" smtClean="0">
                <a:solidFill>
                  <a:schemeClr val="accent6">
                    <a:lumMod val="75000"/>
                  </a:schemeClr>
                </a:solidFill>
              </a:rPr>
              <a:t>Oculomotor</a:t>
            </a:r>
            <a:r>
              <a:rPr lang="en-US" sz="3700" b="1" u="sng" dirty="0" smtClean="0">
                <a:solidFill>
                  <a:schemeClr val="accent6">
                    <a:lumMod val="75000"/>
                  </a:schemeClr>
                </a:solidFill>
              </a:rPr>
              <a:t> </a:t>
            </a:r>
            <a:r>
              <a:rPr lang="en-US" sz="3700" b="1" u="sng" dirty="0">
                <a:solidFill>
                  <a:schemeClr val="accent6">
                    <a:lumMod val="75000"/>
                  </a:schemeClr>
                </a:solidFill>
              </a:rPr>
              <a:t>Nerve</a:t>
            </a:r>
          </a:p>
          <a:p>
            <a:r>
              <a:rPr lang="en-US" dirty="0" smtClean="0"/>
              <a:t>The superior ramus of the </a:t>
            </a:r>
            <a:r>
              <a:rPr lang="en-US" dirty="0" err="1" smtClean="0"/>
              <a:t>oculomotor</a:t>
            </a:r>
            <a:r>
              <a:rPr lang="en-US" dirty="0" smtClean="0"/>
              <a:t> nerve supplies the superior rectus </a:t>
            </a:r>
            <a:r>
              <a:rPr lang="en-US" dirty="0" err="1" smtClean="0"/>
              <a:t>muscle,then</a:t>
            </a:r>
            <a:r>
              <a:rPr lang="en-US" dirty="0" smtClean="0"/>
              <a:t> pierces it, and supplies the </a:t>
            </a:r>
            <a:r>
              <a:rPr lang="en-US" dirty="0" err="1" smtClean="0"/>
              <a:t>levator</a:t>
            </a:r>
            <a:r>
              <a:rPr lang="en-US" dirty="0" smtClean="0"/>
              <a:t> </a:t>
            </a:r>
            <a:r>
              <a:rPr lang="en-US" dirty="0" err="1" smtClean="0"/>
              <a:t>palpebrae</a:t>
            </a:r>
            <a:r>
              <a:rPr lang="en-US" dirty="0" smtClean="0"/>
              <a:t> </a:t>
            </a:r>
            <a:r>
              <a:rPr lang="en-US" dirty="0" err="1" smtClean="0"/>
              <a:t>superioris</a:t>
            </a:r>
            <a:r>
              <a:rPr lang="en-US" dirty="0" smtClean="0"/>
              <a:t> muscle . The inferior ramus of the </a:t>
            </a:r>
            <a:r>
              <a:rPr lang="en-US" dirty="0" err="1" smtClean="0"/>
              <a:t>oculomotor</a:t>
            </a:r>
            <a:r>
              <a:rPr lang="en-US" dirty="0" smtClean="0"/>
              <a:t> nerve supplies the inferior rectus, the medial</a:t>
            </a:r>
          </a:p>
          <a:p>
            <a:r>
              <a:rPr lang="en-US" dirty="0" smtClean="0"/>
              <a:t>rectus, and the inferior oblique muscles</a:t>
            </a:r>
            <a:endParaRPr lang="en-US" dirty="0"/>
          </a:p>
        </p:txBody>
      </p:sp>
    </p:spTree>
    <p:extLst>
      <p:ext uri="{BB962C8B-B14F-4D97-AF65-F5344CB8AC3E}">
        <p14:creationId xmlns:p14="http://schemas.microsoft.com/office/powerpoint/2010/main" val="200933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u="sng" dirty="0">
                <a:solidFill>
                  <a:srgbClr val="FF0000"/>
                </a:solidFill>
              </a:rPr>
              <a:t>Nerves of the Orbit</a:t>
            </a:r>
          </a:p>
        </p:txBody>
      </p:sp>
      <p:sp>
        <p:nvSpPr>
          <p:cNvPr id="3" name="Content Placeholder 2"/>
          <p:cNvSpPr>
            <a:spLocks noGrp="1"/>
          </p:cNvSpPr>
          <p:nvPr>
            <p:ph idx="1"/>
          </p:nvPr>
        </p:nvSpPr>
        <p:spPr>
          <a:xfrm>
            <a:off x="457200" y="1143000"/>
            <a:ext cx="8229600" cy="5410200"/>
          </a:xfrm>
        </p:spPr>
        <p:txBody>
          <a:bodyPr>
            <a:normAutofit fontScale="40000" lnSpcReduction="20000"/>
          </a:bodyPr>
          <a:lstStyle/>
          <a:p>
            <a:r>
              <a:rPr lang="en-US" sz="6200" b="1" u="sng" dirty="0" err="1">
                <a:solidFill>
                  <a:schemeClr val="accent6">
                    <a:lumMod val="75000"/>
                  </a:schemeClr>
                </a:solidFill>
              </a:rPr>
              <a:t>Abducent</a:t>
            </a:r>
            <a:r>
              <a:rPr lang="en-US" sz="6200" b="1" u="sng" dirty="0">
                <a:solidFill>
                  <a:schemeClr val="accent6">
                    <a:lumMod val="75000"/>
                  </a:schemeClr>
                </a:solidFill>
              </a:rPr>
              <a:t> Nerve</a:t>
            </a:r>
          </a:p>
          <a:p>
            <a:r>
              <a:rPr lang="en-US" sz="4200" dirty="0" smtClean="0"/>
              <a:t>It supplies the lateral rectus muscle.</a:t>
            </a:r>
          </a:p>
          <a:p>
            <a:r>
              <a:rPr lang="en-US" sz="6100" b="1" u="sng" dirty="0" err="1" smtClean="0">
                <a:solidFill>
                  <a:schemeClr val="accent6">
                    <a:lumMod val="75000"/>
                  </a:schemeClr>
                </a:solidFill>
              </a:rPr>
              <a:t>Nasociliary</a:t>
            </a:r>
            <a:r>
              <a:rPr lang="en-US" sz="6100" b="1" u="sng" dirty="0" smtClean="0">
                <a:solidFill>
                  <a:schemeClr val="accent6">
                    <a:lumMod val="75000"/>
                  </a:schemeClr>
                </a:solidFill>
              </a:rPr>
              <a:t> </a:t>
            </a:r>
            <a:r>
              <a:rPr lang="en-US" sz="6100" b="1" u="sng" dirty="0">
                <a:solidFill>
                  <a:schemeClr val="accent6">
                    <a:lumMod val="75000"/>
                  </a:schemeClr>
                </a:solidFill>
              </a:rPr>
              <a:t>Nerve</a:t>
            </a:r>
          </a:p>
          <a:p>
            <a:r>
              <a:rPr lang="en-US" sz="5000" dirty="0" smtClean="0"/>
              <a:t>The </a:t>
            </a:r>
            <a:r>
              <a:rPr lang="en-US" sz="5000" dirty="0" err="1" smtClean="0"/>
              <a:t>nasociliary</a:t>
            </a:r>
            <a:r>
              <a:rPr lang="en-US" sz="5000" dirty="0" smtClean="0"/>
              <a:t> nerve arises from the ophthalmic division of the trigeminal nerve;</a:t>
            </a:r>
          </a:p>
          <a:p>
            <a:r>
              <a:rPr lang="en-US" sz="5000" dirty="0" smtClean="0"/>
              <a:t>it has the following branches:</a:t>
            </a:r>
          </a:p>
          <a:p>
            <a:endParaRPr lang="en-US" sz="5000" dirty="0" smtClean="0"/>
          </a:p>
          <a:p>
            <a:pPr marL="514350" indent="-514350">
              <a:buFont typeface="+mj-lt"/>
              <a:buAutoNum type="arabicPeriod"/>
            </a:pPr>
            <a:r>
              <a:rPr lang="en-US" sz="5000" u="sng" dirty="0" smtClean="0">
                <a:solidFill>
                  <a:srgbClr val="FF0000"/>
                </a:solidFill>
              </a:rPr>
              <a:t>The communicating branch</a:t>
            </a:r>
            <a:r>
              <a:rPr lang="en-US" sz="5000" dirty="0" smtClean="0"/>
              <a:t> to the </a:t>
            </a:r>
            <a:r>
              <a:rPr lang="en-US" sz="5000" dirty="0" err="1" smtClean="0"/>
              <a:t>ciliary</a:t>
            </a:r>
            <a:r>
              <a:rPr lang="en-US" sz="5000" dirty="0" smtClean="0"/>
              <a:t> ganglion is a sensory nerve. </a:t>
            </a:r>
          </a:p>
          <a:p>
            <a:pPr marL="514350" indent="-514350">
              <a:buFont typeface="+mj-lt"/>
              <a:buAutoNum type="arabicPeriod"/>
            </a:pPr>
            <a:r>
              <a:rPr lang="en-US" sz="5000" u="sng" dirty="0">
                <a:solidFill>
                  <a:srgbClr val="FF0000"/>
                </a:solidFill>
              </a:rPr>
              <a:t>The long </a:t>
            </a:r>
            <a:r>
              <a:rPr lang="en-US" sz="5000" u="sng" dirty="0" err="1">
                <a:solidFill>
                  <a:srgbClr val="FF0000"/>
                </a:solidFill>
              </a:rPr>
              <a:t>ciliary</a:t>
            </a:r>
            <a:r>
              <a:rPr lang="en-US" sz="5000" u="sng" dirty="0">
                <a:solidFill>
                  <a:srgbClr val="FF0000"/>
                </a:solidFill>
              </a:rPr>
              <a:t> nerves</a:t>
            </a:r>
            <a:r>
              <a:rPr lang="en-US" sz="5000" dirty="0" smtClean="0"/>
              <a:t>, two or three in number, contain sympathetic fibers for the dilator </a:t>
            </a:r>
            <a:r>
              <a:rPr lang="en-US" sz="5000" dirty="0" err="1" smtClean="0"/>
              <a:t>pupillae</a:t>
            </a:r>
            <a:r>
              <a:rPr lang="en-US" sz="5000" dirty="0" smtClean="0"/>
              <a:t> muscle.</a:t>
            </a:r>
          </a:p>
          <a:p>
            <a:pPr marL="514350" indent="-514350">
              <a:buFont typeface="+mj-lt"/>
              <a:buAutoNum type="arabicPeriod"/>
            </a:pPr>
            <a:r>
              <a:rPr lang="en-US" sz="5000" u="sng" dirty="0">
                <a:solidFill>
                  <a:srgbClr val="FF0000"/>
                </a:solidFill>
              </a:rPr>
              <a:t>The anterior </a:t>
            </a:r>
            <a:r>
              <a:rPr lang="en-US" sz="5000" u="sng" dirty="0" err="1">
                <a:solidFill>
                  <a:srgbClr val="FF0000"/>
                </a:solidFill>
              </a:rPr>
              <a:t>ethmoidal</a:t>
            </a:r>
            <a:r>
              <a:rPr lang="en-US" sz="5000" u="sng" dirty="0">
                <a:solidFill>
                  <a:srgbClr val="FF0000"/>
                </a:solidFill>
              </a:rPr>
              <a:t> nerve </a:t>
            </a:r>
            <a:r>
              <a:rPr lang="en-US" sz="5000" dirty="0" smtClean="0"/>
              <a:t>appears on the face as the external nasal branch at the lower border of the nasal bon and supplies the skin of the nose down as far as the tip.</a:t>
            </a:r>
          </a:p>
          <a:p>
            <a:pPr marL="514350" indent="-514350">
              <a:buFont typeface="+mj-lt"/>
              <a:buAutoNum type="arabicPeriod"/>
            </a:pPr>
            <a:r>
              <a:rPr lang="en-US" sz="5000" u="sng" dirty="0">
                <a:solidFill>
                  <a:srgbClr val="FF0000"/>
                </a:solidFill>
              </a:rPr>
              <a:t>The posterior </a:t>
            </a:r>
            <a:r>
              <a:rPr lang="en-US" sz="5000" u="sng" dirty="0" err="1">
                <a:solidFill>
                  <a:srgbClr val="FF0000"/>
                </a:solidFill>
              </a:rPr>
              <a:t>ethmoidal</a:t>
            </a:r>
            <a:r>
              <a:rPr lang="en-US" sz="5000" u="sng" dirty="0">
                <a:solidFill>
                  <a:srgbClr val="FF0000"/>
                </a:solidFill>
              </a:rPr>
              <a:t> nerve </a:t>
            </a:r>
            <a:r>
              <a:rPr lang="en-US" sz="5000" dirty="0" smtClean="0"/>
              <a:t>supplies the </a:t>
            </a:r>
            <a:r>
              <a:rPr lang="en-US" sz="5000" dirty="0" err="1" smtClean="0"/>
              <a:t>ethmoidal</a:t>
            </a:r>
            <a:r>
              <a:rPr lang="en-US" sz="5000" dirty="0" smtClean="0"/>
              <a:t> and </a:t>
            </a:r>
            <a:r>
              <a:rPr lang="en-US" sz="5000" dirty="0" err="1" smtClean="0"/>
              <a:t>sphenoidal</a:t>
            </a:r>
            <a:r>
              <a:rPr lang="en-US" sz="5000" dirty="0" smtClean="0"/>
              <a:t> air sinuses </a:t>
            </a:r>
          </a:p>
          <a:p>
            <a:pPr marL="514350" indent="-514350">
              <a:buFont typeface="+mj-lt"/>
              <a:buAutoNum type="arabicPeriod"/>
            </a:pPr>
            <a:r>
              <a:rPr lang="en-US" sz="5000" dirty="0" smtClean="0"/>
              <a:t> </a:t>
            </a:r>
            <a:r>
              <a:rPr lang="en-US" sz="5000" u="sng" dirty="0">
                <a:solidFill>
                  <a:srgbClr val="FF0000"/>
                </a:solidFill>
              </a:rPr>
              <a:t>The </a:t>
            </a:r>
            <a:r>
              <a:rPr lang="en-US" sz="5000" u="sng" dirty="0" err="1">
                <a:solidFill>
                  <a:srgbClr val="FF0000"/>
                </a:solidFill>
              </a:rPr>
              <a:t>infratrochlear</a:t>
            </a:r>
            <a:r>
              <a:rPr lang="en-US" sz="5000" u="sng" dirty="0">
                <a:solidFill>
                  <a:srgbClr val="FF0000"/>
                </a:solidFill>
              </a:rPr>
              <a:t> nerve</a:t>
            </a:r>
            <a:r>
              <a:rPr lang="en-US" sz="5000" dirty="0" smtClean="0"/>
              <a:t> supplies the skin of the medial part of the upper eyelid and the adjacent part of the nose</a:t>
            </a:r>
            <a:endParaRPr lang="en-US" sz="5000" dirty="0"/>
          </a:p>
        </p:txBody>
      </p:sp>
    </p:spTree>
    <p:extLst>
      <p:ext uri="{BB962C8B-B14F-4D97-AF65-F5344CB8AC3E}">
        <p14:creationId xmlns:p14="http://schemas.microsoft.com/office/powerpoint/2010/main" val="7000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8300"/>
            <a:ext cx="8686800"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83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08"/>
            <a:ext cx="8686800" cy="680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249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843</Words>
  <Application>Microsoft Office PowerPoint</Application>
  <PresentationFormat>On-screen Show (4:3)</PresentationFormat>
  <Paragraphs>66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orbital region </vt:lpstr>
      <vt:lpstr>PowerPoint Presentation</vt:lpstr>
      <vt:lpstr>Nerves of the Orbit </vt:lpstr>
      <vt:lpstr>Nerves of the Orbit </vt:lpstr>
      <vt:lpstr>Nerves of the Orbit </vt:lpstr>
      <vt:lpstr>Nerves of the Orbit</vt:lpstr>
      <vt:lpstr>Nerves of the Orbit</vt:lpstr>
      <vt:lpstr>PowerPoint Presentation</vt:lpstr>
      <vt:lpstr>PowerPoint Presentation</vt:lpstr>
      <vt:lpstr>Blood and Lymph Vessels of the Orbit</vt:lpstr>
      <vt:lpstr>PowerPoint Presentation</vt:lpstr>
      <vt:lpstr>PowerPoint Presentation</vt:lpstr>
      <vt:lpstr>Structure of the Eye</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orbital region</dc:title>
  <dc:creator>DR.Ahmed Saker</dc:creator>
  <cp:lastModifiedBy>DR.Ahmed Saker</cp:lastModifiedBy>
  <cp:revision>8</cp:revision>
  <dcterms:created xsi:type="dcterms:W3CDTF">2022-10-29T12:49:11Z</dcterms:created>
  <dcterms:modified xsi:type="dcterms:W3CDTF">2022-10-30T08:41:59Z</dcterms:modified>
</cp:coreProperties>
</file>